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989" r:id="rId2"/>
  </p:sldMasterIdLst>
  <p:notesMasterIdLst>
    <p:notesMasterId r:id="rId28"/>
  </p:notesMasterIdLst>
  <p:handoutMasterIdLst>
    <p:handoutMasterId r:id="rId29"/>
  </p:handoutMasterIdLst>
  <p:sldIdLst>
    <p:sldId id="298" r:id="rId3"/>
    <p:sldId id="496" r:id="rId4"/>
    <p:sldId id="490" r:id="rId5"/>
    <p:sldId id="487" r:id="rId6"/>
    <p:sldId id="500" r:id="rId7"/>
    <p:sldId id="503" r:id="rId8"/>
    <p:sldId id="504" r:id="rId9"/>
    <p:sldId id="410" r:id="rId10"/>
    <p:sldId id="485" r:id="rId11"/>
    <p:sldId id="486" r:id="rId12"/>
    <p:sldId id="493" r:id="rId13"/>
    <p:sldId id="494" r:id="rId14"/>
    <p:sldId id="495" r:id="rId15"/>
    <p:sldId id="498" r:id="rId16"/>
    <p:sldId id="499" r:id="rId17"/>
    <p:sldId id="491" r:id="rId18"/>
    <p:sldId id="467" r:id="rId19"/>
    <p:sldId id="501" r:id="rId20"/>
    <p:sldId id="505" r:id="rId21"/>
    <p:sldId id="472" r:id="rId22"/>
    <p:sldId id="473" r:id="rId23"/>
    <p:sldId id="506" r:id="rId24"/>
    <p:sldId id="469" r:id="rId25"/>
    <p:sldId id="502" r:id="rId26"/>
    <p:sldId id="419" r:id="rId27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535C24"/>
    <a:srgbClr val="6F6B1B"/>
    <a:srgbClr val="545114"/>
    <a:srgbClr val="76721C"/>
    <a:srgbClr val="FF00FF"/>
    <a:srgbClr val="0000FF"/>
    <a:srgbClr val="F60000"/>
    <a:srgbClr val="F66F0A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4" autoAdjust="0"/>
    <p:restoredTop sz="96318" autoAdjust="0"/>
  </p:normalViewPr>
  <p:slideViewPr>
    <p:cSldViewPr>
      <p:cViewPr>
        <p:scale>
          <a:sx n="66" d="100"/>
          <a:sy n="66" d="100"/>
        </p:scale>
        <p:origin x="-69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4"/>
    </p:cViewPr>
  </p:sorterViewPr>
  <p:notesViewPr>
    <p:cSldViewPr>
      <p:cViewPr varScale="1">
        <p:scale>
          <a:sx n="53" d="100"/>
          <a:sy n="53" d="100"/>
        </p:scale>
        <p:origin x="-1926" y="-84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5110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5110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B3038B-B0DF-4412-8013-58CD7644BF98}" type="datetimeFigureOut">
              <a:rPr lang="es-ES"/>
              <a:pPr>
                <a:defRPr/>
              </a:pPr>
              <a:t>25/07/2012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68"/>
            <a:ext cx="3078048" cy="511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9721868"/>
            <a:ext cx="3078048" cy="511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982D1D-5B68-481B-9C04-68A8A7A7735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048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86" y="0"/>
            <a:ext cx="3078048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57" y="4861781"/>
            <a:ext cx="568136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8048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86" y="9721868"/>
            <a:ext cx="3078048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FFB91A-2EEF-4D2F-A71F-9EA31C57B39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286E1-CAD1-4C9F-A971-692FF47BC385}" type="slidenum">
              <a:rPr lang="es-ES" smtClean="0">
                <a:latin typeface="Arial" pitchFamily="34" charset="0"/>
              </a:rPr>
              <a:pPr>
                <a:defRPr/>
              </a:pPr>
              <a:t>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IE" dirty="0" smtClean="0"/>
              <a:t> Interest in facial</a:t>
            </a:r>
            <a:r>
              <a:rPr lang="en-IE" baseline="0" dirty="0" smtClean="0"/>
              <a:t> geometry – craniofacial dysmorphology linked to mental disorders</a:t>
            </a:r>
          </a:p>
          <a:p>
            <a:pPr>
              <a:buFontTx/>
              <a:buChar char="-"/>
            </a:pPr>
            <a:r>
              <a:rPr lang="en-IE" baseline="0" dirty="0" smtClean="0"/>
              <a:t> Deep intimacy of face-brain during early development</a:t>
            </a:r>
            <a:endParaRPr lang="en-IN" baseline="0" dirty="0" smtClean="0"/>
          </a:p>
          <a:p>
            <a:pPr>
              <a:buFontTx/>
              <a:buChar char="-"/>
            </a:pPr>
            <a:r>
              <a:rPr lang="en-IE" baseline="0" dirty="0" smtClean="0"/>
              <a:t> Best example: down syndrome, but patterns also in many other disorders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FB91A-2EEF-4D2F-A71F-9EA31C57B394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FB91A-2EEF-4D2F-A71F-9EA31C57B394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empty"/>
          <p:cNvPicPr>
            <a:picLocks noChangeAspect="1" noChangeArrowheads="1"/>
          </p:cNvPicPr>
          <p:nvPr userDrawn="1"/>
        </p:nvPicPr>
        <p:blipFill>
          <a:blip r:embed="rId2"/>
          <a:srcRect l="1968" t="1024" r="1902" b="37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992188"/>
          </a:xfrm>
        </p:spPr>
        <p:txBody>
          <a:bodyPr/>
          <a:lstStyle>
            <a:lvl1pPr algn="ctr">
              <a:defRPr sz="4000">
                <a:solidFill>
                  <a:srgbClr val="031D51"/>
                </a:solidFill>
              </a:defRPr>
            </a:lvl1pPr>
          </a:lstStyle>
          <a:p>
            <a:r>
              <a:rPr lang="en-GB" altLang="en-GB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98500" y="3644900"/>
            <a:ext cx="7759700" cy="860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333333"/>
                </a:solidFill>
              </a:defRPr>
            </a:lvl1pPr>
          </a:lstStyle>
          <a:p>
            <a:r>
              <a:rPr lang="en-GB" alt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8329-58F9-4475-B69A-5F6EDF10E53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14290"/>
            <a:ext cx="8569325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57298"/>
            <a:ext cx="4206875" cy="50577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357298"/>
            <a:ext cx="4206875" cy="2471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929067"/>
            <a:ext cx="4206875" cy="24860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AF77-511F-42F2-BAD3-0980051A014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14290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57298"/>
            <a:ext cx="8566150" cy="50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53188"/>
            <a:ext cx="1295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F6176-D568-48D0-8CF8-072D6C94227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5" r:id="rId2"/>
    <p:sldLayoutId id="214748398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1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1A48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1A48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1A48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1A48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1A48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1A48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1A48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1A48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90000"/>
        <a:buFont typeface="Wingdings" pitchFamily="2" charset="2"/>
        <a:buChar char="n"/>
        <a:defRPr sz="2400">
          <a:solidFill>
            <a:srgbClr val="031D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7996B5"/>
        </a:buClr>
        <a:buSzPct val="80000"/>
        <a:buFont typeface="Wingdings 2" pitchFamily="18" charset="2"/>
        <a:buChar char=""/>
        <a:defRPr sz="2000">
          <a:solidFill>
            <a:srgbClr val="031D5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 sz="2400">
          <a:solidFill>
            <a:srgbClr val="031D5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7996B5"/>
        </a:buClr>
        <a:buSzPct val="70000"/>
        <a:buFont typeface="Wingdings 2" pitchFamily="18" charset="2"/>
        <a:buChar char=""/>
        <a:defRPr sz="1600">
          <a:solidFill>
            <a:srgbClr val="031D5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600">
          <a:solidFill>
            <a:srgbClr val="031D5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600">
          <a:solidFill>
            <a:srgbClr val="031D5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600">
          <a:solidFill>
            <a:srgbClr val="031D5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600">
          <a:solidFill>
            <a:srgbClr val="031D5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600">
          <a:solidFill>
            <a:srgbClr val="031D5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D296-2823-4CA8-B9CF-A432CDE8AD6B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0AD6-50D4-4496-89BA-2497AFA17C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ctrTitle"/>
          </p:nvPr>
        </p:nvSpPr>
        <p:spPr>
          <a:xfrm>
            <a:off x="642910" y="1436681"/>
            <a:ext cx="7772400" cy="992187"/>
          </a:xfrm>
        </p:spPr>
        <p:txBody>
          <a:bodyPr/>
          <a:lstStyle/>
          <a:p>
            <a:r>
              <a:rPr lang="en-IN" sz="4400" b="1" dirty="0" smtClean="0">
                <a:solidFill>
                  <a:schemeClr val="tx1">
                    <a:lumMod val="50000"/>
                  </a:schemeClr>
                </a:solidFill>
              </a:rPr>
              <a:t>Comparing 3D descriptors for local search of</a:t>
            </a:r>
            <a:br>
              <a:rPr lang="en-IN" sz="4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IN" sz="4400" b="1" dirty="0" smtClean="0">
                <a:solidFill>
                  <a:schemeClr val="tx1">
                    <a:lumMod val="50000"/>
                  </a:schemeClr>
                </a:solidFill>
              </a:rPr>
              <a:t>craniofacial landmarks</a:t>
            </a:r>
            <a:endParaRPr 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568707"/>
            <a:ext cx="7759700" cy="8604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endParaRPr lang="en-US" dirty="0" smtClean="0"/>
          </a:p>
          <a:p>
            <a:pPr eaLnBrk="1" hangingPunct="1">
              <a:lnSpc>
                <a:spcPct val="85000"/>
              </a:lnSpc>
            </a:pPr>
            <a:r>
              <a:rPr lang="en-US" b="1" dirty="0" smtClean="0"/>
              <a:t>F.M. Sukno</a:t>
            </a:r>
            <a:r>
              <a:rPr lang="en-US" b="1" baseline="30000" dirty="0" smtClean="0"/>
              <a:t>1,2</a:t>
            </a:r>
            <a:r>
              <a:rPr lang="en-US" b="1" dirty="0" smtClean="0"/>
              <a:t>, J.L. Waddington</a:t>
            </a:r>
            <a:r>
              <a:rPr lang="en-US" b="1" baseline="30000" dirty="0" smtClean="0"/>
              <a:t>2</a:t>
            </a:r>
            <a:r>
              <a:rPr lang="en-US" b="1" dirty="0" smtClean="0"/>
              <a:t> and Paul F. Whelan</a:t>
            </a:r>
            <a:r>
              <a:rPr lang="en-US" b="1" baseline="30000" dirty="0" smtClean="0"/>
              <a:t>1</a:t>
            </a:r>
          </a:p>
          <a:p>
            <a:pPr eaLnBrk="1" hangingPunct="1">
              <a:lnSpc>
                <a:spcPct val="85000"/>
              </a:lnSpc>
            </a:pPr>
            <a:r>
              <a:rPr lang="en-US" baseline="30000" dirty="0" smtClean="0"/>
              <a:t>1</a:t>
            </a:r>
            <a:r>
              <a:rPr lang="en-US" dirty="0" smtClean="0"/>
              <a:t>Dublin City University and</a:t>
            </a:r>
          </a:p>
          <a:p>
            <a:pPr eaLnBrk="1" hangingPunct="1">
              <a:lnSpc>
                <a:spcPct val="85000"/>
              </a:lnSpc>
            </a:pPr>
            <a:r>
              <a:rPr lang="en-US" baseline="30000" dirty="0" smtClean="0"/>
              <a:t>2</a:t>
            </a:r>
            <a:r>
              <a:rPr lang="en-US" dirty="0" smtClean="0"/>
              <a:t>Royal College of Surgeons in Ireland</a:t>
            </a:r>
          </a:p>
          <a:p>
            <a:pPr eaLnBrk="1" hangingPunct="1">
              <a:lnSpc>
                <a:spcPct val="85000"/>
              </a:lnSpc>
            </a:pPr>
            <a:endParaRPr lang="en-US" b="1" dirty="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026" name="Picture 2" descr="C:\fsukno\_DOCS\fsukno_AtSpace\index_files\image00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335160"/>
            <a:ext cx="1285884" cy="2175187"/>
          </a:xfrm>
          <a:prstGeom prst="rect">
            <a:avLst/>
          </a:prstGeom>
          <a:noFill/>
        </p:spPr>
      </p:pic>
      <p:pic>
        <p:nvPicPr>
          <p:cNvPr id="1027" name="Picture 3" descr="C:\fsukno\_DOCS\fsukno_AtSpace\index_files\image00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631099"/>
            <a:ext cx="2214578" cy="194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Expected Local Accuracy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643182"/>
            <a:ext cx="3357586" cy="34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282" y="1142984"/>
            <a:ext cx="860586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IN" sz="2400" kern="0" dirty="0" smtClean="0">
                <a:solidFill>
                  <a:srgbClr val="031D51"/>
                </a:solidFill>
                <a:latin typeface="+mn-lt"/>
                <a:cs typeface="+mn-cs"/>
              </a:rPr>
              <a:t>Is the expected distance from the vertex obtaining the maximum score to the ground truth position, but only searching on a neighbourhood of radius r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31D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Or 8"/>
          <p:cNvSpPr>
            <a:spLocks noChangeAspect="1"/>
          </p:cNvSpPr>
          <p:nvPr/>
        </p:nvSpPr>
        <p:spPr bwMode="auto">
          <a:xfrm>
            <a:off x="1201032" y="3380225"/>
            <a:ext cx="2914444" cy="3496306"/>
          </a:xfrm>
          <a:prstGeom prst="flowChartOr">
            <a:avLst/>
          </a:prstGeom>
          <a:solidFill>
            <a:schemeClr val="bg1">
              <a:lumMod val="75000"/>
              <a:alpha val="40000"/>
            </a:schemeClr>
          </a:solidFill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t="6752" b="48862"/>
          <a:stretch>
            <a:fillRect/>
          </a:stretch>
        </p:blipFill>
        <p:spPr bwMode="auto">
          <a:xfrm>
            <a:off x="4000496" y="3366721"/>
            <a:ext cx="5372090" cy="27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 bwMode="auto">
          <a:xfrm>
            <a:off x="4929190" y="3223845"/>
            <a:ext cx="4000528" cy="29289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Or 13"/>
          <p:cNvSpPr/>
          <p:nvPr/>
        </p:nvSpPr>
        <p:spPr bwMode="auto">
          <a:xfrm>
            <a:off x="2552691" y="5000269"/>
            <a:ext cx="228153" cy="267607"/>
          </a:xfrm>
          <a:prstGeom prst="flowChartOr">
            <a:avLst/>
          </a:prstGeom>
          <a:solidFill>
            <a:schemeClr val="bg1">
              <a:lumMod val="85000"/>
              <a:alpha val="28000"/>
            </a:schemeClr>
          </a:solidFill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Expected Local Accuracy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643182"/>
            <a:ext cx="3357586" cy="34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282" y="1142984"/>
            <a:ext cx="860586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IN" sz="2400" kern="0" dirty="0" smtClean="0">
                <a:solidFill>
                  <a:srgbClr val="031D51"/>
                </a:solidFill>
                <a:latin typeface="+mn-lt"/>
                <a:cs typeface="+mn-cs"/>
              </a:rPr>
              <a:t>Is the expected distance from the vertex obtaining the maximum score to the ground truth position, but only searching on a neighbourhood of radius r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31D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t="6752" b="48862"/>
          <a:stretch>
            <a:fillRect/>
          </a:stretch>
        </p:blipFill>
        <p:spPr bwMode="auto">
          <a:xfrm>
            <a:off x="4000496" y="3366721"/>
            <a:ext cx="5372090" cy="27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 bwMode="auto">
          <a:xfrm>
            <a:off x="6715140" y="3080969"/>
            <a:ext cx="2428860" cy="292895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Or 13"/>
          <p:cNvSpPr/>
          <p:nvPr/>
        </p:nvSpPr>
        <p:spPr bwMode="auto">
          <a:xfrm>
            <a:off x="2552691" y="5000269"/>
            <a:ext cx="228153" cy="267607"/>
          </a:xfrm>
          <a:prstGeom prst="flowChartOr">
            <a:avLst/>
          </a:prstGeom>
          <a:solidFill>
            <a:schemeClr val="bg1">
              <a:lumMod val="85000"/>
              <a:alpha val="28000"/>
            </a:schemeClr>
          </a:solidFill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lowchart: Or 9"/>
          <p:cNvSpPr>
            <a:spLocks noChangeAspect="1"/>
          </p:cNvSpPr>
          <p:nvPr/>
        </p:nvSpPr>
        <p:spPr bwMode="auto">
          <a:xfrm>
            <a:off x="2102440" y="4461319"/>
            <a:ext cx="1112238" cy="1334294"/>
          </a:xfrm>
          <a:prstGeom prst="flowChartOr">
            <a:avLst/>
          </a:prstGeom>
          <a:solidFill>
            <a:schemeClr val="bg1">
              <a:lumMod val="75000"/>
              <a:alpha val="40000"/>
            </a:schemeClr>
          </a:solidFill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29190" y="3080969"/>
            <a:ext cx="1785950" cy="292895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Expected Local Accuracy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634023"/>
            <a:ext cx="3357586" cy="34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t="6752" b="48862"/>
          <a:stretch>
            <a:fillRect/>
          </a:stretch>
        </p:blipFill>
        <p:spPr bwMode="auto">
          <a:xfrm>
            <a:off x="4000496" y="3357562"/>
            <a:ext cx="5372090" cy="27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lowchart: Or 15"/>
          <p:cNvSpPr>
            <a:spLocks noChangeAspect="1"/>
          </p:cNvSpPr>
          <p:nvPr/>
        </p:nvSpPr>
        <p:spPr bwMode="auto">
          <a:xfrm>
            <a:off x="1201032" y="3371066"/>
            <a:ext cx="2914444" cy="3496306"/>
          </a:xfrm>
          <a:prstGeom prst="flowChartOr">
            <a:avLst/>
          </a:prstGeom>
          <a:solidFill>
            <a:schemeClr val="bg1">
              <a:lumMod val="75000"/>
              <a:alpha val="40000"/>
            </a:schemeClr>
          </a:solidFill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29190" y="3214686"/>
            <a:ext cx="4000528" cy="2928958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417" y="1071546"/>
            <a:ext cx="774592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Examples for the nose tip (</a:t>
            </a:r>
            <a:r>
              <a:rPr lang="en-IE" dirty="0" err="1" smtClean="0"/>
              <a:t>prn</a:t>
            </a:r>
            <a:r>
              <a:rPr lang="en-IE" dirty="0" smtClean="0"/>
              <a:t>)</a:t>
            </a:r>
            <a:endParaRPr lang="en-IN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799" y="1185882"/>
            <a:ext cx="7755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512" y="60960"/>
            <a:ext cx="2255520" cy="673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Inner-eye corners (en)</a:t>
            </a:r>
            <a:endParaRPr lang="en-IN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799" y="1185882"/>
            <a:ext cx="7755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80" y="60960"/>
            <a:ext cx="2206752" cy="673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799" y="1185882"/>
            <a:ext cx="7755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Inferior earlobe (</a:t>
            </a:r>
            <a:r>
              <a:rPr lang="en-IE" dirty="0" err="1" smtClean="0"/>
              <a:t>oi</a:t>
            </a:r>
            <a:r>
              <a:rPr lang="en-IE" dirty="0" smtClean="0"/>
              <a:t>)</a:t>
            </a:r>
            <a:endParaRPr lang="en-IN" dirty="0"/>
          </a:p>
        </p:txBody>
      </p:sp>
      <p:pic>
        <p:nvPicPr>
          <p:cNvPr id="13" name="Picture 12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704" y="54864"/>
            <a:ext cx="2243328" cy="67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Performance with random choice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79704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19" y="4143380"/>
            <a:ext cx="877099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282" y="1142984"/>
            <a:ext cx="860586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3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n-IN" sz="2400" b="0" i="0" u="none" strike="noStrike" kern="0" cap="none" spc="0" normalizeH="0" noProof="0" dirty="0" smtClean="0">
                <a:ln>
                  <a:noFill/>
                </a:ln>
                <a:solidFill>
                  <a:srgbClr val="03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definition of expected local accuracy:</a:t>
            </a:r>
          </a:p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endParaRPr lang="en-IN" sz="2400" kern="0" baseline="0" dirty="0" smtClean="0">
              <a:solidFill>
                <a:srgbClr val="031D51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endParaRPr kumimoji="0" lang="en-IN" sz="2400" b="0" i="0" u="none" strike="noStrike" kern="0" cap="none" spc="0" normalizeH="0" noProof="0" dirty="0" smtClean="0">
              <a:ln>
                <a:noFill/>
              </a:ln>
              <a:solidFill>
                <a:srgbClr val="031D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endParaRPr lang="en-IN" sz="2400" kern="0" baseline="0" dirty="0" smtClean="0">
              <a:solidFill>
                <a:srgbClr val="031D51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endParaRPr kumimoji="0" lang="en-IN" sz="2400" b="0" i="0" u="none" strike="noStrike" kern="0" cap="none" spc="0" normalizeH="0" noProof="0" dirty="0" smtClean="0">
              <a:ln>
                <a:noFill/>
              </a:ln>
              <a:solidFill>
                <a:srgbClr val="031D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IN" sz="2400" kern="0" baseline="0" dirty="0" smtClean="0">
                <a:solidFill>
                  <a:srgbClr val="031D51"/>
                </a:solidFill>
                <a:latin typeface="+mn-lt"/>
                <a:cs typeface="+mn-cs"/>
              </a:rPr>
              <a:t>If</a:t>
            </a:r>
            <a:r>
              <a:rPr lang="en-IN" sz="2400" kern="0" dirty="0" smtClean="0">
                <a:solidFill>
                  <a:srgbClr val="031D51"/>
                </a:solidFill>
                <a:latin typeface="+mn-lt"/>
                <a:cs typeface="+mn-cs"/>
              </a:rPr>
              <a:t> we assume a random descriptor (i.e. a uniformly distributed probability density for all points within the search radius):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31D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Expected local accuracy curves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652486"/>
            <a:ext cx="97536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652486"/>
            <a:ext cx="97536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First flat region or </a:t>
            </a:r>
            <a:r>
              <a:rPr lang="en-IE" i="1" dirty="0" smtClean="0"/>
              <a:t>plateau</a:t>
            </a:r>
            <a:endParaRPr lang="en-IN" i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5984" y="3286124"/>
            <a:ext cx="2786082" cy="1071570"/>
          </a:xfrm>
          <a:prstGeom prst="rect">
            <a:avLst/>
          </a:prstGeom>
          <a:solidFill>
            <a:srgbClr val="C000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PLATEAU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86380" y="3714752"/>
            <a:ext cx="3286148" cy="461665"/>
            <a:chOff x="5286380" y="3714752"/>
            <a:chExt cx="3286148" cy="461665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10800000">
              <a:off x="5286380" y="3929066"/>
              <a:ext cx="142876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786578" y="3714752"/>
              <a:ext cx="17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 smtClean="0">
                  <a:solidFill>
                    <a:srgbClr val="C00000"/>
                  </a:solidFill>
                </a:rPr>
                <a:t>Value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5984" y="4570420"/>
            <a:ext cx="2786082" cy="463253"/>
            <a:chOff x="2285984" y="4570420"/>
            <a:chExt cx="2786082" cy="463253"/>
          </a:xfrm>
        </p:grpSpPr>
        <p:sp>
          <p:nvSpPr>
            <p:cNvPr id="12" name="TextBox 11"/>
            <p:cNvSpPr txBox="1"/>
            <p:nvPr/>
          </p:nvSpPr>
          <p:spPr>
            <a:xfrm>
              <a:off x="2285984" y="4572008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400" dirty="0" smtClean="0">
                  <a:solidFill>
                    <a:srgbClr val="C00000"/>
                  </a:solidFill>
                </a:rPr>
                <a:t>Limits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285984" y="4570420"/>
              <a:ext cx="2786082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Test set of 144 facial scans</a:t>
            </a:r>
          </a:p>
          <a:p>
            <a:pPr lvl="1"/>
            <a:r>
              <a:rPr lang="en-IE" dirty="0" smtClean="0"/>
              <a:t>With expert annotations</a:t>
            </a:r>
          </a:p>
          <a:p>
            <a:pPr lvl="1"/>
            <a:r>
              <a:rPr lang="en-IE" dirty="0" smtClean="0"/>
              <a:t>Tests using 6-fold cross validation</a:t>
            </a:r>
          </a:p>
          <a:p>
            <a:r>
              <a:rPr lang="en-IE" dirty="0" smtClean="0"/>
              <a:t>Results organized in tables</a:t>
            </a:r>
          </a:p>
          <a:p>
            <a:pPr lvl="1"/>
            <a:r>
              <a:rPr lang="en-IE" dirty="0" smtClean="0"/>
              <a:t>In each row we compare the 6 descriptors</a:t>
            </a:r>
          </a:p>
          <a:p>
            <a:pPr lvl="1"/>
            <a:r>
              <a:rPr lang="en-IE" dirty="0" smtClean="0"/>
              <a:t>The first plateau is used for comparison</a:t>
            </a:r>
          </a:p>
          <a:p>
            <a:pPr lvl="2"/>
            <a:r>
              <a:rPr lang="en-IE" dirty="0" smtClean="0"/>
              <a:t>Value</a:t>
            </a:r>
            <a:r>
              <a:rPr lang="en-IN" dirty="0" smtClean="0"/>
              <a:t> and </a:t>
            </a:r>
            <a:r>
              <a:rPr lang="en-IN" dirty="0" smtClean="0"/>
              <a:t>limits (</a:t>
            </a:r>
            <a:r>
              <a:rPr lang="en-IN" dirty="0" err="1" smtClean="0"/>
              <a:t>n.p</a:t>
            </a:r>
            <a:r>
              <a:rPr lang="en-IN" dirty="0" smtClean="0"/>
              <a:t> = No Plateau if not present)</a:t>
            </a:r>
            <a:endParaRPr lang="en-IN" dirty="0" smtClean="0"/>
          </a:p>
          <a:p>
            <a:pPr lvl="1"/>
            <a:r>
              <a:rPr lang="en-IE" dirty="0" smtClean="0"/>
              <a:t>Best descriptor per landmark highlighted in boldface</a:t>
            </a:r>
          </a:p>
          <a:p>
            <a:pPr lvl="2"/>
            <a:r>
              <a:rPr lang="en-IE" dirty="0" smtClean="0"/>
              <a:t>No significantly different results from the best are indicated with an </a:t>
            </a:r>
            <a:r>
              <a:rPr lang="en-IE" dirty="0" smtClean="0"/>
              <a:t>asterisk</a:t>
            </a:r>
            <a:endParaRPr lang="en-IE" dirty="0" smtClean="0"/>
          </a:p>
          <a:p>
            <a:pPr lvl="1"/>
            <a:r>
              <a:rPr lang="en-IE" dirty="0" smtClean="0"/>
              <a:t>Best neighbourhood size indicated by symbols</a:t>
            </a:r>
          </a:p>
          <a:p>
            <a:pPr lvl="2"/>
            <a:r>
              <a:rPr lang="en-IE" dirty="0" smtClean="0"/>
              <a:t>20mm (</a:t>
            </a:r>
            <a:r>
              <a:rPr lang="en-IE" dirty="0" smtClean="0">
                <a:sym typeface="Symbol"/>
              </a:rPr>
              <a:t></a:t>
            </a:r>
            <a:r>
              <a:rPr lang="en-IE" dirty="0" smtClean="0"/>
              <a:t>), 30mm (–) </a:t>
            </a:r>
            <a:r>
              <a:rPr lang="en-IE" dirty="0" smtClean="0"/>
              <a:t>and </a:t>
            </a:r>
            <a:r>
              <a:rPr lang="en-IE" dirty="0" smtClean="0"/>
              <a:t>40mm (</a:t>
            </a:r>
            <a:r>
              <a:rPr lang="en-IE" dirty="0" smtClean="0">
                <a:sym typeface="Symbol"/>
              </a:rPr>
              <a:t></a:t>
            </a:r>
            <a:r>
              <a:rPr lang="en-IE" dirty="0" smtClean="0"/>
              <a:t>)</a:t>
            </a:r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Objective	 and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4591050"/>
          </a:xfrm>
        </p:spPr>
        <p:txBody>
          <a:bodyPr/>
          <a:lstStyle/>
          <a:p>
            <a:r>
              <a:rPr lang="en-IE" sz="3200" dirty="0" smtClean="0"/>
              <a:t>Objective</a:t>
            </a:r>
          </a:p>
          <a:p>
            <a:pPr lvl="1"/>
            <a:r>
              <a:rPr lang="en-IE" sz="2800" dirty="0" smtClean="0"/>
              <a:t>To compare the performance of 3D geometry descriptors</a:t>
            </a:r>
          </a:p>
          <a:p>
            <a:pPr lvl="2"/>
            <a:r>
              <a:rPr lang="en-IE" sz="2400" dirty="0" smtClean="0"/>
              <a:t>For the accurate localization of facial landmarks</a:t>
            </a:r>
          </a:p>
          <a:p>
            <a:pPr lvl="2"/>
            <a:r>
              <a:rPr lang="en-IE" sz="2400" dirty="0" smtClean="0"/>
              <a:t>In a quantitative manner that relates to the localization error</a:t>
            </a:r>
          </a:p>
          <a:p>
            <a:r>
              <a:rPr lang="en-IE" sz="3200" dirty="0" smtClean="0"/>
              <a:t>Contents</a:t>
            </a:r>
          </a:p>
          <a:p>
            <a:pPr lvl="1"/>
            <a:r>
              <a:rPr lang="en-IE" sz="2800" dirty="0" smtClean="0"/>
              <a:t>Context and descriptors</a:t>
            </a:r>
          </a:p>
          <a:p>
            <a:pPr lvl="1"/>
            <a:r>
              <a:rPr lang="en-IE" sz="2800" dirty="0" smtClean="0"/>
              <a:t>Expected local accuracy</a:t>
            </a:r>
          </a:p>
          <a:p>
            <a:pPr lvl="2"/>
            <a:r>
              <a:rPr lang="en-IE" sz="2400" dirty="0" smtClean="0"/>
              <a:t>Curves and comparison method</a:t>
            </a:r>
          </a:p>
          <a:p>
            <a:pPr lvl="1"/>
            <a:r>
              <a:rPr lang="en-IE" sz="2800" dirty="0" smtClean="0"/>
              <a:t>Results</a:t>
            </a:r>
          </a:p>
          <a:p>
            <a:pPr lvl="2"/>
            <a:r>
              <a:rPr lang="en-IE" sz="2400" dirty="0" smtClean="0"/>
              <a:t>Evaluation of 6 geometric descriptors</a:t>
            </a:r>
          </a:p>
          <a:p>
            <a:pPr lvl="1"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2"/>
            <a:endParaRPr lang="en-IE" sz="2400" dirty="0" smtClean="0"/>
          </a:p>
          <a:p>
            <a:pPr lvl="2"/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184"/>
            <a:ext cx="8569325" cy="1066800"/>
          </a:xfrm>
        </p:spPr>
        <p:txBody>
          <a:bodyPr/>
          <a:lstStyle/>
          <a:p>
            <a:r>
              <a:rPr lang="en-IN" dirty="0" smtClean="0"/>
              <a:t>Expected Local Accuracy (1/2)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783" y="758319"/>
            <a:ext cx="8580497" cy="594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417021" y="1142984"/>
            <a:ext cx="8286808" cy="525204"/>
          </a:xfrm>
          <a:prstGeom prst="rect">
            <a:avLst/>
          </a:prstGeom>
          <a:solidFill>
            <a:schemeClr val="accent1"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8946" y="1702913"/>
            <a:ext cx="8286808" cy="525204"/>
          </a:xfrm>
          <a:prstGeom prst="rect">
            <a:avLst/>
          </a:prstGeom>
          <a:solidFill>
            <a:srgbClr val="66FF33">
              <a:alpha val="17000"/>
            </a:srgbClr>
          </a:solidFill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8596" y="3882766"/>
            <a:ext cx="8286808" cy="525204"/>
          </a:xfrm>
          <a:prstGeom prst="rect">
            <a:avLst/>
          </a:prstGeom>
          <a:solidFill>
            <a:srgbClr val="FFFF00">
              <a:alpha val="17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596" y="6047068"/>
            <a:ext cx="8286808" cy="525204"/>
          </a:xfrm>
          <a:prstGeom prst="rect">
            <a:avLst/>
          </a:prstGeom>
          <a:solidFill>
            <a:srgbClr val="FFFF00">
              <a:alpha val="17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8596" y="4975498"/>
            <a:ext cx="8286808" cy="525204"/>
          </a:xfrm>
          <a:prstGeom prst="rect">
            <a:avLst/>
          </a:prstGeom>
          <a:solidFill>
            <a:srgbClr val="66FF33">
              <a:alpha val="17000"/>
            </a:srgbClr>
          </a:solidFill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Example: mouth corner (</a:t>
            </a:r>
            <a:r>
              <a:rPr lang="en-IE" dirty="0" err="1" smtClean="0"/>
              <a:t>ch</a:t>
            </a:r>
            <a:r>
              <a:rPr lang="en-IE" dirty="0" smtClean="0"/>
              <a:t>)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9109" y="1000108"/>
            <a:ext cx="7420030" cy="49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5541691"/>
            <a:ext cx="7858180" cy="10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2857488" y="5678328"/>
            <a:ext cx="4286280" cy="785818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184"/>
            <a:ext cx="8820150" cy="1066800"/>
          </a:xfrm>
        </p:spPr>
        <p:txBody>
          <a:bodyPr/>
          <a:lstStyle/>
          <a:p>
            <a:r>
              <a:rPr lang="en-IN" dirty="0" smtClean="0"/>
              <a:t>Best scale: descriptor- and landmark-trends</a:t>
            </a:r>
            <a:r>
              <a:rPr lang="en-IN" sz="4000" dirty="0" smtClean="0"/>
              <a:t/>
            </a:r>
            <a:br>
              <a:rPr lang="en-IN" sz="4000" dirty="0" smtClean="0"/>
            </a:b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783" y="758319"/>
            <a:ext cx="8580497" cy="594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428596" y="6047068"/>
            <a:ext cx="8286808" cy="525204"/>
          </a:xfrm>
          <a:prstGeom prst="rect">
            <a:avLst/>
          </a:prstGeom>
          <a:solidFill>
            <a:srgbClr val="FFFF00">
              <a:alpha val="17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71604" y="793414"/>
            <a:ext cx="1143008" cy="5786478"/>
          </a:xfrm>
          <a:prstGeom prst="rect">
            <a:avLst/>
          </a:prstGeom>
          <a:solidFill>
            <a:srgbClr val="66FF33">
              <a:alpha val="17000"/>
            </a:srgbClr>
          </a:solidFill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20486" y="834082"/>
            <a:ext cx="1357322" cy="5786478"/>
          </a:xfrm>
          <a:prstGeom prst="rect">
            <a:avLst/>
          </a:prstGeom>
          <a:solidFill>
            <a:srgbClr val="66FF33">
              <a:alpha val="17000"/>
            </a:srgbClr>
          </a:solidFill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Expected Local Accuracy (2/2)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142984"/>
            <a:ext cx="8929718" cy="460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6273249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full tables are available at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http://fsukno.atspace.eu/Research.htm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Conclusive remarks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present a study of local accuracy to compare geometry descriptors in 3D</a:t>
            </a:r>
          </a:p>
          <a:p>
            <a:pPr lvl="1"/>
            <a:r>
              <a:rPr lang="en-US" dirty="0" smtClean="0"/>
              <a:t>We define expected local accuracy curves </a:t>
            </a:r>
          </a:p>
          <a:p>
            <a:pPr lvl="1"/>
            <a:r>
              <a:rPr lang="en-US" dirty="0" smtClean="0"/>
              <a:t>Good descriptors tend to have a plateau in these curves</a:t>
            </a:r>
          </a:p>
          <a:p>
            <a:pPr lvl="1"/>
            <a:r>
              <a:rPr lang="en-US" dirty="0" smtClean="0"/>
              <a:t>The plateau is identified as the main feature of those curves and it facilitates comparison of the descriptors</a:t>
            </a:r>
          </a:p>
          <a:p>
            <a:r>
              <a:rPr lang="en-US" dirty="0" smtClean="0"/>
              <a:t>We evaluated 6 descriptors</a:t>
            </a:r>
          </a:p>
          <a:p>
            <a:pPr lvl="1"/>
            <a:r>
              <a:rPr lang="en-US" dirty="0" smtClean="0"/>
              <a:t>Performance showed strong dependency on the chosen landmark</a:t>
            </a:r>
          </a:p>
          <a:p>
            <a:pPr lvl="1"/>
            <a:r>
              <a:rPr lang="en-US" dirty="0" smtClean="0"/>
              <a:t>No descriptor clearly dominated over the rest</a:t>
            </a:r>
          </a:p>
          <a:p>
            <a:pPr lvl="1"/>
            <a:r>
              <a:rPr lang="en-US" dirty="0" smtClean="0"/>
              <a:t>3DSC, SI and SHOT achieved better performance than USC, PFH and FPFH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Face3D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14422"/>
            <a:ext cx="8566150" cy="459105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The project is funded by the </a:t>
            </a:r>
            <a:r>
              <a:rPr lang="en-US" dirty="0" err="1" smtClean="0"/>
              <a:t>Wellcome</a:t>
            </a:r>
            <a:r>
              <a:rPr lang="en-US" dirty="0" smtClean="0"/>
              <a:t> Trust</a:t>
            </a:r>
          </a:p>
          <a:p>
            <a:pPr>
              <a:buNone/>
            </a:pPr>
            <a:r>
              <a:rPr lang="en-US" dirty="0" smtClean="0"/>
              <a:t>The partners in the project are: </a:t>
            </a:r>
          </a:p>
          <a:p>
            <a:r>
              <a:rPr lang="en-US" dirty="0" smtClean="0"/>
              <a:t>The University of Glasgow </a:t>
            </a:r>
          </a:p>
          <a:p>
            <a:r>
              <a:rPr lang="en-US" dirty="0" smtClean="0"/>
              <a:t>Royal College of Surgeons in Ireland </a:t>
            </a:r>
          </a:p>
          <a:p>
            <a:r>
              <a:rPr lang="en-US" dirty="0" smtClean="0"/>
              <a:t>Dublin City University </a:t>
            </a:r>
          </a:p>
          <a:p>
            <a:r>
              <a:rPr lang="en-US" dirty="0" smtClean="0"/>
              <a:t>Institute of Technology, Tralee </a:t>
            </a:r>
          </a:p>
          <a:p>
            <a:r>
              <a:rPr lang="en-US" dirty="0" smtClean="0"/>
              <a:t>University of Limerick </a:t>
            </a:r>
          </a:p>
          <a:p>
            <a:pPr algn="r">
              <a:buNone/>
            </a:pPr>
            <a:endParaRPr lang="en-IE" sz="2000" dirty="0" smtClean="0"/>
          </a:p>
          <a:p>
            <a:pPr algn="r">
              <a:buNone/>
            </a:pPr>
            <a:endParaRPr lang="en-IE" sz="2000" dirty="0" smtClean="0"/>
          </a:p>
          <a:p>
            <a:pPr algn="r">
              <a:buNone/>
            </a:pPr>
            <a:endParaRPr lang="en-IE" sz="2000" dirty="0" smtClean="0"/>
          </a:p>
          <a:p>
            <a:pPr algn="r">
              <a:buNone/>
            </a:pPr>
            <a:r>
              <a:rPr lang="en-IE" dirty="0" smtClean="0"/>
              <a:t>THANK YOU FOR YOUR ATTENTION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3729615"/>
            <a:ext cx="2643189" cy="234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wtvm0504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8075" y="754063"/>
            <a:ext cx="26971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Context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71546"/>
            <a:ext cx="8566150" cy="4591050"/>
          </a:xfrm>
        </p:spPr>
        <p:txBody>
          <a:bodyPr/>
          <a:lstStyle/>
          <a:p>
            <a:r>
              <a:rPr lang="en-IN" sz="2400" dirty="0" smtClean="0"/>
              <a:t>Craniofacial geometry has been suggested as an index of early brain </a:t>
            </a:r>
            <a:r>
              <a:rPr lang="en-IN" sz="2400" dirty="0" err="1" smtClean="0"/>
              <a:t>dysmorphogenesis</a:t>
            </a:r>
            <a:r>
              <a:rPr lang="en-IN" sz="2400" dirty="0" smtClean="0"/>
              <a:t> in neuropsychiatric disorders </a:t>
            </a:r>
            <a:r>
              <a:rPr lang="en-IE" sz="2400" dirty="0" smtClean="0"/>
              <a:t>	</a:t>
            </a:r>
          </a:p>
          <a:p>
            <a:pPr lvl="1"/>
            <a:r>
              <a:rPr lang="en-IE" dirty="0" smtClean="0"/>
              <a:t>Down syndrome</a:t>
            </a:r>
          </a:p>
          <a:p>
            <a:pPr lvl="1"/>
            <a:r>
              <a:rPr lang="en-IE" dirty="0" smtClean="0"/>
              <a:t>Autism</a:t>
            </a:r>
          </a:p>
          <a:p>
            <a:pPr lvl="1"/>
            <a:r>
              <a:rPr lang="en-IE" dirty="0" smtClean="0"/>
              <a:t>Schizophrenia</a:t>
            </a:r>
          </a:p>
          <a:p>
            <a:pPr lvl="1"/>
            <a:r>
              <a:rPr lang="en-IE" dirty="0" smtClean="0"/>
              <a:t>Bipolar disorder</a:t>
            </a:r>
          </a:p>
          <a:p>
            <a:pPr lvl="1"/>
            <a:r>
              <a:rPr lang="en-IE" dirty="0" err="1" smtClean="0"/>
              <a:t>Fetal</a:t>
            </a:r>
            <a:r>
              <a:rPr lang="en-IE" dirty="0" smtClean="0"/>
              <a:t> alcohol syndrome</a:t>
            </a:r>
          </a:p>
          <a:p>
            <a:pPr lvl="1"/>
            <a:r>
              <a:rPr lang="en-IE" dirty="0" smtClean="0"/>
              <a:t>Velocardiofacial syndrome</a:t>
            </a:r>
          </a:p>
          <a:p>
            <a:pPr lvl="1"/>
            <a:r>
              <a:rPr lang="en-IE" dirty="0" smtClean="0"/>
              <a:t>Cornelia de Large syndrome</a:t>
            </a:r>
          </a:p>
          <a:p>
            <a:pPr lvl="1"/>
            <a:r>
              <a:rPr lang="en-IE" dirty="0" smtClean="0"/>
              <a:t>...</a:t>
            </a:r>
          </a:p>
          <a:p>
            <a:r>
              <a:rPr lang="en-IE" sz="2400" dirty="0" smtClean="0"/>
              <a:t>Shape differences can be subtle</a:t>
            </a:r>
          </a:p>
          <a:p>
            <a:pPr lvl="1"/>
            <a:r>
              <a:rPr lang="en-IE" dirty="0" smtClean="0"/>
              <a:t>Need for highly accuracy analysis</a:t>
            </a:r>
          </a:p>
          <a:p>
            <a:pPr lvl="1"/>
            <a:endParaRPr lang="en-IN" dirty="0"/>
          </a:p>
        </p:txBody>
      </p:sp>
      <p:grpSp>
        <p:nvGrpSpPr>
          <p:cNvPr id="4" name="Group 9"/>
          <p:cNvGrpSpPr/>
          <p:nvPr/>
        </p:nvGrpSpPr>
        <p:grpSpPr>
          <a:xfrm>
            <a:off x="5643569" y="2143116"/>
            <a:ext cx="3286149" cy="4369979"/>
            <a:chOff x="5357819" y="2273731"/>
            <a:chExt cx="3143272" cy="4467486"/>
          </a:xfrm>
        </p:grpSpPr>
        <p:pic>
          <p:nvPicPr>
            <p:cNvPr id="5" name="Picture 2" descr="JLW3 tif                                                       00000A79DEPARTMENTS                    B822E318: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013895" y="4696417"/>
              <a:ext cx="1487196" cy="2044739"/>
            </a:xfrm>
            <a:prstGeom prst="rect">
              <a:avLst/>
            </a:prstGeom>
            <a:noFill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7819" y="2273731"/>
              <a:ext cx="3143272" cy="228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57819" y="4696417"/>
              <a:ext cx="1476800" cy="204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Craniofacial landmarks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6357958"/>
            <a:ext cx="8715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Manual annotations from: R. Hennessy et al. </a:t>
            </a:r>
            <a:r>
              <a:rPr lang="en-US" sz="1400" dirty="0" err="1" smtClean="0"/>
              <a:t>Biol</a:t>
            </a:r>
            <a:r>
              <a:rPr lang="en-US" sz="1400" dirty="0" smtClean="0"/>
              <a:t> </a:t>
            </a:r>
            <a:r>
              <a:rPr lang="en-US" sz="1400" dirty="0" err="1" smtClean="0"/>
              <a:t>Psychiat</a:t>
            </a:r>
            <a:r>
              <a:rPr lang="en-US" sz="1400" dirty="0" smtClean="0"/>
              <a:t> </a:t>
            </a:r>
            <a:r>
              <a:rPr lang="en-US" sz="1400" b="1" dirty="0" smtClean="0"/>
              <a:t>51 (2002) 507–514</a:t>
            </a:r>
            <a:endParaRPr lang="en-US" sz="1400" dirty="0"/>
          </a:p>
        </p:txBody>
      </p:sp>
      <p:pic>
        <p:nvPicPr>
          <p:cNvPr id="7" name="Content Placeholder 6" descr="Pictur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928670"/>
            <a:ext cx="8566150" cy="5057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Evaluated descriptors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71546"/>
            <a:ext cx="8566150" cy="5057790"/>
          </a:xfrm>
        </p:spPr>
        <p:txBody>
          <a:bodyPr/>
          <a:lstStyle/>
          <a:p>
            <a:r>
              <a:rPr lang="en-IE" dirty="0" smtClean="0"/>
              <a:t>Distance-based </a:t>
            </a:r>
          </a:p>
          <a:p>
            <a:pPr lvl="1"/>
            <a:r>
              <a:rPr lang="en-IE" dirty="0" smtClean="0"/>
              <a:t>Spin Images (SI)</a:t>
            </a:r>
          </a:p>
          <a:p>
            <a:pPr lvl="2">
              <a:buNone/>
            </a:pPr>
            <a:r>
              <a:rPr lang="en-IN" sz="1800" dirty="0" smtClean="0"/>
              <a:t>A. Johnson et al. IEEE T Pattern Anal 21 (1999) 433–449</a:t>
            </a:r>
            <a:endParaRPr lang="en-IE" sz="1800" dirty="0" smtClean="0"/>
          </a:p>
          <a:p>
            <a:pPr lvl="1"/>
            <a:r>
              <a:rPr lang="en-IE" dirty="0" smtClean="0"/>
              <a:t>3D Shape Contexts (3DSC)</a:t>
            </a:r>
          </a:p>
          <a:p>
            <a:pPr lvl="2">
              <a:buNone/>
            </a:pPr>
            <a:r>
              <a:rPr lang="en-IE" sz="1800" dirty="0" smtClean="0"/>
              <a:t>A. Frome et al. </a:t>
            </a:r>
            <a:r>
              <a:rPr lang="it-IT" sz="1800" dirty="0" smtClean="0"/>
              <a:t>In: Proc. ECCV (2004) 224–237</a:t>
            </a:r>
            <a:endParaRPr lang="en-IE" sz="1800" dirty="0" smtClean="0"/>
          </a:p>
          <a:p>
            <a:pPr lvl="1"/>
            <a:r>
              <a:rPr lang="en-IE" dirty="0" smtClean="0"/>
              <a:t>Unique Shape Contexts (USC)</a:t>
            </a:r>
          </a:p>
          <a:p>
            <a:pPr lvl="2">
              <a:buNone/>
            </a:pPr>
            <a:r>
              <a:rPr lang="en-IE" sz="1800" dirty="0" smtClean="0"/>
              <a:t>F. </a:t>
            </a:r>
            <a:r>
              <a:rPr lang="en-IE" sz="1800" dirty="0" err="1" smtClean="0"/>
              <a:t>Tombari</a:t>
            </a:r>
            <a:r>
              <a:rPr lang="en-IE" sz="1800" dirty="0" smtClean="0"/>
              <a:t> et al. </a:t>
            </a:r>
            <a:r>
              <a:rPr lang="pl-PL" sz="1800" dirty="0" smtClean="0"/>
              <a:t>In: Proc. 3DOR (2010) 57–62</a:t>
            </a:r>
            <a:endParaRPr lang="en-IE" sz="1050" dirty="0" smtClean="0"/>
          </a:p>
          <a:p>
            <a:r>
              <a:rPr lang="en-IE" dirty="0" smtClean="0"/>
              <a:t>Orientations-based</a:t>
            </a:r>
          </a:p>
          <a:p>
            <a:pPr lvl="1"/>
            <a:r>
              <a:rPr lang="en-IE" dirty="0" smtClean="0"/>
              <a:t>Signature of Histograms of Orientations (SHOT)</a:t>
            </a:r>
          </a:p>
          <a:p>
            <a:pPr lvl="2">
              <a:buNone/>
            </a:pPr>
            <a:r>
              <a:rPr lang="en-IE" sz="1800" dirty="0" smtClean="0"/>
              <a:t>F. </a:t>
            </a:r>
            <a:r>
              <a:rPr lang="en-IE" sz="1800" dirty="0" err="1" smtClean="0"/>
              <a:t>Tombari</a:t>
            </a:r>
            <a:r>
              <a:rPr lang="en-IE" sz="1800" dirty="0" smtClean="0"/>
              <a:t> et al. </a:t>
            </a:r>
            <a:r>
              <a:rPr lang="it-IT" sz="1800" dirty="0" smtClean="0"/>
              <a:t>In: Proc. ECCV (2010) 356–369</a:t>
            </a:r>
            <a:endParaRPr lang="en-IE" sz="1800" dirty="0" smtClean="0"/>
          </a:p>
          <a:p>
            <a:pPr lvl="1"/>
            <a:r>
              <a:rPr lang="en-IE" dirty="0" smtClean="0"/>
              <a:t>Point Feature Histograms (PFH)</a:t>
            </a:r>
          </a:p>
          <a:p>
            <a:pPr lvl="2">
              <a:buNone/>
            </a:pPr>
            <a:r>
              <a:rPr lang="en-IE" sz="1800" dirty="0" smtClean="0"/>
              <a:t>R. </a:t>
            </a:r>
            <a:r>
              <a:rPr lang="en-IE" sz="1800" dirty="0" err="1" smtClean="0"/>
              <a:t>Rusu</a:t>
            </a:r>
            <a:r>
              <a:rPr lang="en-IE" sz="1800" dirty="0" smtClean="0"/>
              <a:t> et al. </a:t>
            </a:r>
            <a:r>
              <a:rPr lang="en-IN" sz="1800" dirty="0" smtClean="0"/>
              <a:t>In: Proc. IROS (2008) 3384–3391</a:t>
            </a:r>
            <a:endParaRPr lang="en-IE" sz="1800" dirty="0" smtClean="0"/>
          </a:p>
          <a:p>
            <a:pPr lvl="1"/>
            <a:r>
              <a:rPr lang="en-IE" dirty="0" smtClean="0"/>
              <a:t>Fast Point Feature Histograms (FPFH)</a:t>
            </a:r>
          </a:p>
          <a:p>
            <a:pPr lvl="2">
              <a:buNone/>
            </a:pPr>
            <a:r>
              <a:rPr lang="en-IE" sz="1800" dirty="0" smtClean="0"/>
              <a:t>R. </a:t>
            </a:r>
            <a:r>
              <a:rPr lang="en-IE" sz="1800" dirty="0" err="1" smtClean="0"/>
              <a:t>Rusu</a:t>
            </a:r>
            <a:r>
              <a:rPr lang="en-IE" sz="1800" dirty="0" smtClean="0"/>
              <a:t> et al. </a:t>
            </a:r>
            <a:r>
              <a:rPr lang="it-IT" sz="1800" dirty="0" smtClean="0"/>
              <a:t>In: Proc. ICRA (2009) 3212–3217</a:t>
            </a:r>
            <a:r>
              <a:rPr lang="en-IE" sz="1800" dirty="0" smtClean="0"/>
              <a:t> </a:t>
            </a:r>
          </a:p>
          <a:p>
            <a:endParaRPr lang="en-IE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Distance-based descriptors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785794"/>
            <a:ext cx="446567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9124" y="1000108"/>
            <a:ext cx="4572032" cy="5057790"/>
          </a:xfrm>
        </p:spPr>
        <p:txBody>
          <a:bodyPr/>
          <a:lstStyle/>
          <a:p>
            <a:r>
              <a:rPr lang="en-IE" dirty="0" smtClean="0"/>
              <a:t>Spin Images (SI)</a:t>
            </a:r>
          </a:p>
          <a:p>
            <a:pPr lvl="1"/>
            <a:r>
              <a:rPr lang="en-IE" dirty="0" smtClean="0"/>
              <a:t>2D histogram of distances</a:t>
            </a:r>
          </a:p>
          <a:p>
            <a:pPr lvl="1"/>
            <a:r>
              <a:rPr lang="en-IE" dirty="0" smtClean="0"/>
              <a:t>The normal set the reference</a:t>
            </a:r>
          </a:p>
          <a:p>
            <a:pPr lvl="1"/>
            <a:r>
              <a:rPr lang="en-IE" dirty="0" smtClean="0"/>
              <a:t>Rotationally invariant</a:t>
            </a:r>
            <a:endParaRPr lang="en-IN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4282" y="3714752"/>
            <a:ext cx="55721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en-I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3D Shape Contexts</a:t>
            </a:r>
            <a:r>
              <a:rPr lang="en-IE" sz="2400" kern="0" dirty="0" smtClean="0">
                <a:solidFill>
                  <a:srgbClr val="031D51"/>
                </a:solidFill>
                <a:latin typeface="+mn-lt"/>
                <a:ea typeface="+mn-ea"/>
                <a:cs typeface="+mn-cs"/>
              </a:rPr>
              <a:t> (3DSC)</a:t>
            </a:r>
          </a:p>
          <a:p>
            <a:pPr marL="800100" lvl="1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31D51"/>
                </a:solidFill>
                <a:effectLst/>
                <a:uLnTx/>
                <a:uFillTx/>
                <a:latin typeface="+mn-lt"/>
              </a:rPr>
              <a:t>3D histogram </a:t>
            </a:r>
            <a:r>
              <a:rPr lang="en-IN" sz="2400" kern="0" dirty="0" smtClean="0">
                <a:solidFill>
                  <a:srgbClr val="031D51"/>
                </a:solidFill>
                <a:latin typeface="+mn-lt"/>
              </a:rPr>
              <a:t>(radius, elevation and azimuth)</a:t>
            </a:r>
          </a:p>
          <a:p>
            <a:pPr marL="800100" lvl="1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kumimoji="0" lang="en-I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31D51"/>
                </a:solidFill>
                <a:effectLst/>
                <a:uLnTx/>
                <a:uFillTx/>
                <a:latin typeface="+mn-lt"/>
              </a:rPr>
              <a:t>The</a:t>
            </a:r>
            <a:r>
              <a:rPr kumimoji="0" lang="en-IE" sz="2400" b="0" i="0" u="none" strike="noStrike" kern="0" cap="none" spc="0" normalizeH="0" noProof="0" dirty="0" smtClean="0">
                <a:ln>
                  <a:noFill/>
                </a:ln>
                <a:solidFill>
                  <a:srgbClr val="031D51"/>
                </a:solidFill>
                <a:effectLst/>
                <a:uLnTx/>
                <a:uFillTx/>
                <a:latin typeface="+mn-lt"/>
              </a:rPr>
              <a:t> normal sets the reference</a:t>
            </a:r>
          </a:p>
          <a:p>
            <a:pPr marL="800100" lvl="1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IE" sz="2400" kern="0" baseline="0" dirty="0" smtClean="0">
                <a:solidFill>
                  <a:srgbClr val="031D51"/>
                </a:solidFill>
                <a:latin typeface="+mn-lt"/>
              </a:rPr>
              <a:t>Azimuth uncertainty</a:t>
            </a:r>
          </a:p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kumimoji="0" lang="en-IE" sz="2400" b="0" i="0" u="none" strike="noStrike" kern="0" cap="none" spc="0" normalizeH="0" noProof="0" dirty="0" smtClean="0">
                <a:ln>
                  <a:noFill/>
                </a:ln>
                <a:solidFill>
                  <a:srgbClr val="031D51"/>
                </a:solidFill>
                <a:effectLst/>
                <a:uLnTx/>
                <a:uFillTx/>
                <a:latin typeface="+mn-lt"/>
              </a:rPr>
              <a:t>Unique Shape Contexts (USC)</a:t>
            </a:r>
          </a:p>
          <a:p>
            <a:pPr marL="800100" lvl="1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IE" sz="2400" kern="0" baseline="0" dirty="0" smtClean="0">
                <a:solidFill>
                  <a:srgbClr val="031D51"/>
                </a:solidFill>
                <a:latin typeface="+mn-lt"/>
              </a:rPr>
              <a:t>Fully</a:t>
            </a:r>
            <a:r>
              <a:rPr lang="en-IE" sz="2400" kern="0" dirty="0" smtClean="0">
                <a:solidFill>
                  <a:srgbClr val="031D51"/>
                </a:solidFill>
                <a:latin typeface="+mn-lt"/>
              </a:rPr>
              <a:t> 3D reference system</a:t>
            </a:r>
            <a:endParaRPr kumimoji="0" lang="en-IE" sz="2400" b="0" i="0" u="none" strike="noStrike" kern="0" cap="none" spc="0" normalizeH="0" baseline="0" noProof="0" dirty="0" smtClean="0">
              <a:ln>
                <a:noFill/>
              </a:ln>
              <a:solidFill>
                <a:srgbClr val="031D5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6419" y="3357562"/>
            <a:ext cx="3424737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Orientation-based descriptors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14422"/>
            <a:ext cx="5819786" cy="1857388"/>
          </a:xfrm>
        </p:spPr>
        <p:txBody>
          <a:bodyPr/>
          <a:lstStyle/>
          <a:p>
            <a:r>
              <a:rPr lang="en-IE" dirty="0" smtClean="0"/>
              <a:t>Signature of Histograms (SHOT):</a:t>
            </a:r>
          </a:p>
          <a:p>
            <a:pPr lvl="1"/>
            <a:r>
              <a:rPr lang="en-IE" dirty="0" smtClean="0"/>
              <a:t>Coarse bin system as 3DSC and USC</a:t>
            </a:r>
          </a:p>
          <a:p>
            <a:pPr lvl="1"/>
            <a:r>
              <a:rPr lang="en-IE" dirty="0" smtClean="0"/>
              <a:t>Each bin is described with a histogram of directions (</a:t>
            </a:r>
            <a:r>
              <a:rPr lang="en-IE" dirty="0" err="1" smtClean="0"/>
              <a:t>w.r.t</a:t>
            </a:r>
            <a:r>
              <a:rPr lang="en-IE" dirty="0" smtClean="0"/>
              <a:t>. the ref normal).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642918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" y="3286124"/>
            <a:ext cx="3286148" cy="30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00364" y="3643314"/>
            <a:ext cx="61436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en-I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Feature Histograms (PFH):</a:t>
            </a:r>
          </a:p>
          <a:p>
            <a:pPr marL="742950" marR="0" lvl="1" indent="-28575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7996B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lang="en-IE" sz="2400" kern="0" dirty="0" smtClean="0">
                <a:solidFill>
                  <a:srgbClr val="031D51"/>
                </a:solidFill>
                <a:latin typeface="+mn-lt"/>
              </a:rPr>
              <a:t>3D Histogram of relative orientations of every pair of points in the neighbourhood</a:t>
            </a:r>
          </a:p>
          <a:p>
            <a:pPr marL="742950" marR="0" lvl="1" indent="-28575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7996B5"/>
              </a:buClr>
              <a:buSzPct val="80000"/>
              <a:buFont typeface="Wingdings 2" pitchFamily="18" charset="2"/>
              <a:buChar char=""/>
              <a:tabLst/>
              <a:defRPr/>
            </a:pPr>
            <a:r>
              <a:rPr lang="en-IE" sz="2400" kern="0" dirty="0" smtClean="0">
                <a:solidFill>
                  <a:srgbClr val="031D51"/>
                </a:solidFill>
                <a:latin typeface="+mn-lt"/>
              </a:rPr>
              <a:t>High computational load: O(N</a:t>
            </a:r>
            <a:r>
              <a:rPr lang="en-IE" sz="2400" kern="0" baseline="30000" dirty="0" smtClean="0">
                <a:solidFill>
                  <a:srgbClr val="031D51"/>
                </a:solidFill>
                <a:latin typeface="+mn-lt"/>
              </a:rPr>
              <a:t>2</a:t>
            </a:r>
            <a:r>
              <a:rPr lang="en-IE" sz="2400" kern="0" dirty="0" smtClean="0">
                <a:solidFill>
                  <a:srgbClr val="031D51"/>
                </a:solidFill>
                <a:latin typeface="+mn-lt"/>
              </a:rPr>
              <a:t>) against O(N) of all other descriptors</a:t>
            </a:r>
          </a:p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IE" sz="2800" kern="0" dirty="0" smtClean="0">
                <a:solidFill>
                  <a:srgbClr val="031D51"/>
                </a:solidFill>
                <a:latin typeface="+mn-lt"/>
                <a:cs typeface="+mn-cs"/>
              </a:rPr>
              <a:t>Fast Point Feature Histograms (FPFH)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7996B5"/>
              </a:buClr>
              <a:buSzPct val="80000"/>
              <a:buFont typeface="Wingdings 2" pitchFamily="18" charset="2"/>
              <a:buChar char=""/>
            </a:pPr>
            <a:r>
              <a:rPr lang="en-IE" sz="2400" kern="0" dirty="0" smtClean="0">
                <a:solidFill>
                  <a:srgbClr val="031D51"/>
                </a:solidFill>
                <a:latin typeface="+mn-lt"/>
              </a:rPr>
              <a:t>As PFH but only pairs with the central pt</a:t>
            </a:r>
          </a:p>
          <a:p>
            <a:pPr marL="742950" marR="0" lvl="1" indent="-28575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7996B5"/>
              </a:buClr>
              <a:buSzPct val="80000"/>
              <a:buFont typeface="Wingdings 2" pitchFamily="18" charset="2"/>
              <a:buChar char=""/>
              <a:tabLst/>
              <a:defRPr/>
            </a:pPr>
            <a:endParaRPr kumimoji="0" lang="en-IE" sz="2400" b="0" i="0" u="none" strike="noStrike" kern="0" cap="none" spc="0" normalizeH="0" baseline="0" noProof="0" dirty="0" smtClean="0">
              <a:ln>
                <a:noFill/>
              </a:ln>
              <a:solidFill>
                <a:srgbClr val="031D5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3664" y="2928934"/>
            <a:ext cx="262396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928934"/>
            <a:ext cx="250987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Similarity maps with geometry descriptors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14422"/>
            <a:ext cx="8566150" cy="4591050"/>
          </a:xfrm>
        </p:spPr>
        <p:txBody>
          <a:bodyPr/>
          <a:lstStyle/>
          <a:p>
            <a:r>
              <a:rPr lang="en-IE" sz="2400" dirty="0" smtClean="0"/>
              <a:t>Cross correlation of a template with every mesh vertex</a:t>
            </a:r>
          </a:p>
          <a:p>
            <a:r>
              <a:rPr lang="en-IE" sz="2400" dirty="0" smtClean="0"/>
              <a:t>We can generate a colour-coded similarity map</a:t>
            </a:r>
            <a:endParaRPr lang="en-IE" sz="2400" u="sng" dirty="0" smtClean="0">
              <a:solidFill>
                <a:srgbClr val="C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3399" y="2928934"/>
            <a:ext cx="239579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884151"/>
            <a:ext cx="235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tx1">
                    <a:lumMod val="50000"/>
                  </a:schemeClr>
                </a:solidFill>
              </a:rPr>
              <a:t>Nose tip</a:t>
            </a:r>
            <a:endParaRPr lang="en-I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5884151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tx1">
                    <a:lumMod val="50000"/>
                  </a:schemeClr>
                </a:solidFill>
              </a:rPr>
              <a:t>Eye corners </a:t>
            </a:r>
          </a:p>
          <a:p>
            <a:pPr algn="ctr"/>
            <a:r>
              <a:rPr lang="en-IE" sz="2400" dirty="0" smtClean="0">
                <a:solidFill>
                  <a:schemeClr val="tx1">
                    <a:lumMod val="50000"/>
                  </a:schemeClr>
                </a:solidFill>
              </a:rPr>
              <a:t>(inner)</a:t>
            </a:r>
            <a:endParaRPr lang="en-I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5884151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tx1">
                    <a:lumMod val="50000"/>
                  </a:schemeClr>
                </a:solidFill>
              </a:rPr>
              <a:t>Mouth corners</a:t>
            </a:r>
            <a:endParaRPr lang="en-I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071810"/>
            <a:ext cx="2857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929586" y="2857496"/>
            <a:ext cx="1214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0000"/>
                </a:solidFill>
              </a:rPr>
              <a:t>High similarity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9586" y="5578634"/>
            <a:ext cx="1214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00FF"/>
                </a:solidFill>
              </a:rPr>
              <a:t>Low similarity</a:t>
            </a:r>
            <a:endParaRPr lang="en-IN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528824"/>
            <a:ext cx="771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chemeClr val="tx1">
                    <a:lumMod val="50000"/>
                  </a:schemeClr>
                </a:solidFill>
              </a:rPr>
              <a:t>Example of similarity maps using spin images</a:t>
            </a:r>
            <a:endParaRPr lang="en-IN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0504"/>
            <a:ext cx="1008562" cy="1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388" y="2919946"/>
            <a:ext cx="962202" cy="100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0436" y="2920504"/>
            <a:ext cx="1048904" cy="1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Expected Local Accuracy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643182"/>
            <a:ext cx="3357586" cy="34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282" y="1142984"/>
            <a:ext cx="860586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ct val="20000"/>
              </a:spcBef>
              <a:buSzPct val="90000"/>
              <a:buFont typeface="Wingdings" pitchFamily="2" charset="2"/>
              <a:buChar char="n"/>
            </a:pPr>
            <a:r>
              <a:rPr lang="en-IN" sz="2400" kern="0" dirty="0" smtClean="0">
                <a:solidFill>
                  <a:srgbClr val="031D51"/>
                </a:solidFill>
                <a:latin typeface="+mn-lt"/>
                <a:cs typeface="+mn-cs"/>
              </a:rPr>
              <a:t>Is the expected distance from the vertex obtaining the maximum score to the ground truth position, but only searching on a neighbourhood of radius r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31D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Or 8"/>
          <p:cNvSpPr/>
          <p:nvPr/>
        </p:nvSpPr>
        <p:spPr bwMode="auto">
          <a:xfrm>
            <a:off x="2386450" y="4737425"/>
            <a:ext cx="642942" cy="771304"/>
          </a:xfrm>
          <a:prstGeom prst="flowChartOr">
            <a:avLst/>
          </a:prstGeom>
          <a:solidFill>
            <a:schemeClr val="bg1">
              <a:lumMod val="85000"/>
              <a:alpha val="12000"/>
            </a:schemeClr>
          </a:solidFill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19366"/>
            <a:ext cx="3000396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6715140" y="4366853"/>
            <a:ext cx="500066" cy="500066"/>
            <a:chOff x="6715140" y="4572008"/>
            <a:chExt cx="500066" cy="500066"/>
          </a:xfrm>
        </p:grpSpPr>
        <p:sp>
          <p:nvSpPr>
            <p:cNvPr id="15" name="Right Brace 14"/>
            <p:cNvSpPr/>
            <p:nvPr/>
          </p:nvSpPr>
          <p:spPr bwMode="auto">
            <a:xfrm>
              <a:off x="6715140" y="4572008"/>
              <a:ext cx="71438" cy="500066"/>
            </a:xfrm>
            <a:prstGeom prst="rightBrace">
              <a:avLst/>
            </a:prstGeom>
            <a:solidFill>
              <a:srgbClr val="FF00FF"/>
            </a:solidFill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6578" y="4572008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smtClean="0">
                  <a:solidFill>
                    <a:srgbClr val="FF00FF"/>
                  </a:solidFill>
                </a:rPr>
                <a:t>d</a:t>
              </a:r>
              <a:endParaRPr lang="en-US" sz="2400" b="1" dirty="0">
                <a:solidFill>
                  <a:srgbClr val="FF00FF"/>
                </a:solidFill>
              </a:endParaRPr>
            </a:p>
          </p:txBody>
        </p:sp>
      </p:grpSp>
      <p:sp>
        <p:nvSpPr>
          <p:cNvPr id="12" name="Flowchart: Or 11"/>
          <p:cNvSpPr>
            <a:spLocks noChangeAspect="1"/>
          </p:cNvSpPr>
          <p:nvPr/>
        </p:nvSpPr>
        <p:spPr bwMode="auto">
          <a:xfrm>
            <a:off x="5462874" y="3080969"/>
            <a:ext cx="2109522" cy="2531426"/>
          </a:xfrm>
          <a:prstGeom prst="flowChartOr">
            <a:avLst/>
          </a:prstGeom>
          <a:solidFill>
            <a:schemeClr val="bg1">
              <a:lumMod val="85000"/>
              <a:alpha val="12000"/>
            </a:schemeClr>
          </a:solidFill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UPF CILab">
  <a:themeElements>
    <a:clrScheme name="UPF CILab 2">
      <a:dk1>
        <a:srgbClr val="0C2074"/>
      </a:dk1>
      <a:lt1>
        <a:srgbClr val="FFFFFF"/>
      </a:lt1>
      <a:dk2>
        <a:srgbClr val="FFFFFF"/>
      </a:dk2>
      <a:lt2>
        <a:srgbClr val="808080"/>
      </a:lt2>
      <a:accent1>
        <a:srgbClr val="005AFF"/>
      </a:accent1>
      <a:accent2>
        <a:srgbClr val="3333CC"/>
      </a:accent2>
      <a:accent3>
        <a:srgbClr val="FFFFFF"/>
      </a:accent3>
      <a:accent4>
        <a:srgbClr val="091A62"/>
      </a:accent4>
      <a:accent5>
        <a:srgbClr val="AAB5FF"/>
      </a:accent5>
      <a:accent6>
        <a:srgbClr val="2D2DB9"/>
      </a:accent6>
      <a:hlink>
        <a:srgbClr val="CCCCFF"/>
      </a:hlink>
      <a:folHlink>
        <a:srgbClr val="B2B2B2"/>
      </a:folHlink>
    </a:clrScheme>
    <a:fontScheme name="UPF CILab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PF CILab 1">
        <a:dk1>
          <a:srgbClr val="808080"/>
        </a:dk1>
        <a:lt1>
          <a:srgbClr val="FFFFFF"/>
        </a:lt1>
        <a:dk2>
          <a:srgbClr val="0E005A"/>
        </a:dk2>
        <a:lt2>
          <a:srgbClr val="FFFFFF"/>
        </a:lt2>
        <a:accent1>
          <a:srgbClr val="005AFF"/>
        </a:accent1>
        <a:accent2>
          <a:srgbClr val="3333CC"/>
        </a:accent2>
        <a:accent3>
          <a:srgbClr val="AAAAB5"/>
        </a:accent3>
        <a:accent4>
          <a:srgbClr val="DADADA"/>
        </a:accent4>
        <a:accent5>
          <a:srgbClr val="AAB5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F CILab 2">
        <a:dk1>
          <a:srgbClr val="0C2074"/>
        </a:dk1>
        <a:lt1>
          <a:srgbClr val="FFFFFF"/>
        </a:lt1>
        <a:dk2>
          <a:srgbClr val="FFFFFF"/>
        </a:dk2>
        <a:lt2>
          <a:srgbClr val="808080"/>
        </a:lt2>
        <a:accent1>
          <a:srgbClr val="005AFF"/>
        </a:accent1>
        <a:accent2>
          <a:srgbClr val="3333CC"/>
        </a:accent2>
        <a:accent3>
          <a:srgbClr val="FFFFFF"/>
        </a:accent3>
        <a:accent4>
          <a:srgbClr val="091A62"/>
        </a:accent4>
        <a:accent5>
          <a:srgbClr val="AAB5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projects_template</Template>
  <TotalTime>10293</TotalTime>
  <Words>844</Words>
  <Application>Microsoft Office PowerPoint</Application>
  <PresentationFormat>On-screen Show (4:3)</PresentationFormat>
  <Paragraphs>146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UPF CILab</vt:lpstr>
      <vt:lpstr>Custom Design</vt:lpstr>
      <vt:lpstr>Comparing 3D descriptors for local search of craniofacial landmarks</vt:lpstr>
      <vt:lpstr>Objective  and Contents</vt:lpstr>
      <vt:lpstr>Context</vt:lpstr>
      <vt:lpstr>Craniofacial landmarks</vt:lpstr>
      <vt:lpstr>Evaluated descriptors</vt:lpstr>
      <vt:lpstr>Distance-based descriptors</vt:lpstr>
      <vt:lpstr>Orientation-based descriptors</vt:lpstr>
      <vt:lpstr>Similarity maps with geometry descriptors</vt:lpstr>
      <vt:lpstr>Expected Local Accuracy</vt:lpstr>
      <vt:lpstr>Expected Local Accuracy</vt:lpstr>
      <vt:lpstr>Expected Local Accuracy</vt:lpstr>
      <vt:lpstr>Expected Local Accuracy</vt:lpstr>
      <vt:lpstr>Examples for the nose tip (prn)</vt:lpstr>
      <vt:lpstr>Inner-eye corners (en)</vt:lpstr>
      <vt:lpstr>Inferior earlobe (oi)</vt:lpstr>
      <vt:lpstr>Performance with random choice</vt:lpstr>
      <vt:lpstr>Expected local accuracy curves</vt:lpstr>
      <vt:lpstr>First flat region or plateau</vt:lpstr>
      <vt:lpstr>Results</vt:lpstr>
      <vt:lpstr>Expected Local Accuracy (1/2) </vt:lpstr>
      <vt:lpstr>Example: mouth corner (ch)</vt:lpstr>
      <vt:lpstr>Best scale: descriptor- and landmark-trends </vt:lpstr>
      <vt:lpstr>Expected Local Accuracy (2/2) </vt:lpstr>
      <vt:lpstr>Conclusive remarks </vt:lpstr>
      <vt:lpstr>The Face3D project</vt:lpstr>
    </vt:vector>
  </TitlesOfParts>
  <Company>Universidad Pompeu Fabra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</dc:title>
  <dc:creator>fsukno</dc:creator>
  <cp:lastModifiedBy>Federico Sukno</cp:lastModifiedBy>
  <cp:revision>612</cp:revision>
  <dcterms:created xsi:type="dcterms:W3CDTF">2007-10-02T14:52:25Z</dcterms:created>
  <dcterms:modified xsi:type="dcterms:W3CDTF">2012-07-25T11:19:00Z</dcterms:modified>
</cp:coreProperties>
</file>